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70" r:id="rId6"/>
    <p:sldId id="262" r:id="rId7"/>
    <p:sldId id="261" r:id="rId8"/>
    <p:sldId id="271" r:id="rId9"/>
    <p:sldId id="272" r:id="rId10"/>
    <p:sldId id="274" r:id="rId11"/>
    <p:sldId id="275" r:id="rId12"/>
    <p:sldId id="276" r:id="rId13"/>
    <p:sldId id="277" r:id="rId14"/>
    <p:sldId id="279" r:id="rId15"/>
    <p:sldId id="281" r:id="rId16"/>
    <p:sldId id="280" r:id="rId17"/>
    <p:sldId id="282" r:id="rId18"/>
    <p:sldId id="283" r:id="rId19"/>
    <p:sldId id="284" r:id="rId20"/>
    <p:sldId id="287" r:id="rId21"/>
    <p:sldId id="285" r:id="rId22"/>
    <p:sldId id="28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AFF"/>
    <a:srgbClr val="568EFF"/>
    <a:srgbClr val="244DC6"/>
    <a:srgbClr val="447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4"/>
    <p:restoredTop sz="94709"/>
  </p:normalViewPr>
  <p:slideViewPr>
    <p:cSldViewPr snapToGrid="0">
      <p:cViewPr>
        <p:scale>
          <a:sx n="121" d="100"/>
          <a:sy n="121" d="100"/>
        </p:scale>
        <p:origin x="12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5580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0534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6244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7302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2533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811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252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605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170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1535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2709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9DB30-0FC0-0E43-A5EC-5B74CD3906F9}" type="datetimeFigureOut">
              <a:rPr kumimoji="1" lang="zh-CN" altLang="en-US" smtClean="0"/>
              <a:t>2024/12/4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D5F87-5370-C345-89EE-EE464A19729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24002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D4F1C-126C-A54A-A824-895AE563F1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13148"/>
            <a:ext cx="9144000" cy="1049792"/>
          </a:xfrm>
          <a:noFill/>
        </p:spPr>
        <p:txBody>
          <a:bodyPr/>
          <a:lstStyle/>
          <a:p>
            <a:r>
              <a:rPr kumimoji="1" lang="zh-CN" altLang="en-US" spc="300" dirty="0">
                <a:solidFill>
                  <a:srgbClr val="417AFF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物联网</a:t>
            </a:r>
            <a:r>
              <a:rPr kumimoji="1" lang="zh-CN" altLang="en-US" spc="300" dirty="0">
                <a:latin typeface="SimHei" panose="02010609060101010101" pitchFamily="49" charset="-122"/>
                <a:ea typeface="SimHei" panose="02010609060101010101" pitchFamily="49" charset="-122"/>
              </a:rPr>
              <a:t>在移动终端的应用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CEABBED-62CC-F304-7ABE-C635FAC30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983" y="6434895"/>
            <a:ext cx="374903" cy="25763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478C45B-2F8D-9DCE-B912-305C98736B9B}"/>
              </a:ext>
            </a:extLst>
          </p:cNvPr>
          <p:cNvSpPr txBox="1"/>
          <p:nvPr/>
        </p:nvSpPr>
        <p:spPr>
          <a:xfrm>
            <a:off x="5344886" y="6379028"/>
            <a:ext cx="1970314" cy="369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Designed By Han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CDD88AC-3FDA-208E-C206-5ED9ABA4E100}"/>
              </a:ext>
            </a:extLst>
          </p:cNvPr>
          <p:cNvSpPr txBox="1"/>
          <p:nvPr/>
        </p:nvSpPr>
        <p:spPr>
          <a:xfrm>
            <a:off x="1638300" y="3595060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基于</a:t>
            </a:r>
            <a:r>
              <a:rPr kumimoji="1" lang="en-US" altLang="zh-CN" dirty="0"/>
              <a:t> </a:t>
            </a:r>
            <a:r>
              <a:rPr kumimoji="1" lang="en-US" altLang="zh-CN" dirty="0">
                <a:solidFill>
                  <a:srgbClr val="417AFF"/>
                </a:solidFill>
              </a:rPr>
              <a:t>ESP32-S3</a:t>
            </a:r>
            <a:r>
              <a:rPr kumimoji="1" lang="zh-CN" altLang="en-US" dirty="0"/>
              <a:t> 的物联网终端的开发过程</a:t>
            </a:r>
          </a:p>
        </p:txBody>
      </p: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91BF5A2E-6698-F563-6C08-51106A43B34C}"/>
              </a:ext>
            </a:extLst>
          </p:cNvPr>
          <p:cNvCxnSpPr/>
          <p:nvPr/>
        </p:nvCxnSpPr>
        <p:spPr>
          <a:xfrm>
            <a:off x="1110343" y="3429000"/>
            <a:ext cx="10439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87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4" accel="50000" decel="5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1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00"/>
                            </p:stCondLst>
                            <p:childTnLst>
                              <p:par>
                                <p:cTn id="23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87C3BA-FEE0-5AB3-DC06-EAC5B7846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93C386-2691-BC83-CCEC-2CDF512B7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6F029B28-0450-CDD3-1A92-D1C218F7A191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C13F8993-A2DF-1C32-81EC-209D75158108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54B4EE-9F6A-63E1-460A-B7E56DC7DCF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rcRect l="61503" t="25509" r="-5606" b="37058"/>
          <a:stretch/>
        </p:blipFill>
        <p:spPr>
          <a:xfrm>
            <a:off x="838200" y="1128773"/>
            <a:ext cx="7239600" cy="513414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5EC0448-7A91-CE7E-2989-F460E9155C09}"/>
              </a:ext>
            </a:extLst>
          </p:cNvPr>
          <p:cNvSpPr txBox="1"/>
          <p:nvPr/>
        </p:nvSpPr>
        <p:spPr>
          <a:xfrm>
            <a:off x="7664651" y="1128772"/>
            <a:ext cx="3030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除了主控芯片 </a:t>
            </a:r>
            <a:r>
              <a:rPr kumimoji="1" lang="en-US" altLang="zh-CN" dirty="0">
                <a:solidFill>
                  <a:schemeClr val="bg1"/>
                </a:solidFill>
              </a:rPr>
              <a:t>ESP32-S3</a:t>
            </a:r>
            <a:r>
              <a:rPr kumimoji="1" lang="zh-CN" altLang="en-US" dirty="0">
                <a:solidFill>
                  <a:schemeClr val="bg1"/>
                </a:solidFill>
              </a:rPr>
              <a:t> 外，我们还为其设计了相应的外围电路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5203CD-0009-2A5D-44B9-072C8EF34699}"/>
              </a:ext>
            </a:extLst>
          </p:cNvPr>
          <p:cNvSpPr txBox="1"/>
          <p:nvPr/>
        </p:nvSpPr>
        <p:spPr>
          <a:xfrm>
            <a:off x="7664651" y="2342673"/>
            <a:ext cx="39738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包括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用于接收用户输入的旋转编码器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7825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FEB607-2887-EAD3-F9C3-D311F26B5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288F9C-1436-6EBA-204F-0B268C9CD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A2A0F80D-F513-B897-E6FA-F352443936E4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E56C77F3-6BBE-15BA-34D4-28AB70E30289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5F7B22-9948-4115-67BF-32D017407FE8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rcRect l="536" t="39158" r="55362" b="23409"/>
          <a:stretch/>
        </p:blipFill>
        <p:spPr>
          <a:xfrm>
            <a:off x="272716" y="1128772"/>
            <a:ext cx="7239600" cy="513414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AEEDD9F-24F8-0501-42E3-931233FCFA91}"/>
              </a:ext>
            </a:extLst>
          </p:cNvPr>
          <p:cNvSpPr txBox="1"/>
          <p:nvPr/>
        </p:nvSpPr>
        <p:spPr>
          <a:xfrm>
            <a:off x="7664651" y="1128772"/>
            <a:ext cx="3030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除了主控芯片 </a:t>
            </a:r>
            <a:r>
              <a:rPr kumimoji="1" lang="en-US" altLang="zh-CN" dirty="0">
                <a:solidFill>
                  <a:schemeClr val="bg1"/>
                </a:solidFill>
              </a:rPr>
              <a:t>ESP32-S3</a:t>
            </a:r>
            <a:r>
              <a:rPr kumimoji="1" lang="zh-CN" altLang="en-US" dirty="0">
                <a:solidFill>
                  <a:schemeClr val="bg1"/>
                </a:solidFill>
              </a:rPr>
              <a:t> 外，我们还为其设计了相应的外围电路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C76725-E618-2640-C646-AC97991519CC}"/>
              </a:ext>
            </a:extLst>
          </p:cNvPr>
          <p:cNvSpPr txBox="1"/>
          <p:nvPr/>
        </p:nvSpPr>
        <p:spPr>
          <a:xfrm>
            <a:off x="7664651" y="2342673"/>
            <a:ext cx="397386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包括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用于接收用户输入的旋转编码器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用于显示</a:t>
            </a:r>
            <a:r>
              <a:rPr kumimoji="1" lang="en-US" altLang="zh-CN" dirty="0">
                <a:solidFill>
                  <a:schemeClr val="bg1"/>
                </a:solidFill>
              </a:rPr>
              <a:t>UI</a:t>
            </a:r>
            <a:r>
              <a:rPr kumimoji="1" lang="zh-CN" altLang="en-US" dirty="0">
                <a:solidFill>
                  <a:schemeClr val="bg1"/>
                </a:solidFill>
              </a:rPr>
              <a:t>界面的</a:t>
            </a:r>
            <a:r>
              <a:rPr kumimoji="1" lang="en-US" altLang="zh-CN" dirty="0">
                <a:solidFill>
                  <a:schemeClr val="bg1"/>
                </a:solidFill>
              </a:rPr>
              <a:t>IPS</a:t>
            </a:r>
            <a:r>
              <a:rPr kumimoji="1" lang="zh-CN" altLang="en-US" dirty="0">
                <a:solidFill>
                  <a:schemeClr val="bg1"/>
                </a:solidFill>
              </a:rPr>
              <a:t>显示屏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823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A3EFB1-15A0-693A-18FD-13E969CFA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97E3F9-2279-D566-3CF3-E6CB754A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C9E80322-2BB0-EC50-82BA-1561D29B3568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A328EE2B-FE2E-3428-1C2E-C43AACEA2FEF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96B26F-CBBF-C644-E566-C9DA802B4AD6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rcRect l="536" t="62781" r="55362" b="-214"/>
          <a:stretch/>
        </p:blipFill>
        <p:spPr>
          <a:xfrm>
            <a:off x="272716" y="1128772"/>
            <a:ext cx="7239600" cy="513414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05A49D6-3983-ABA5-0A80-D403C899CC74}"/>
              </a:ext>
            </a:extLst>
          </p:cNvPr>
          <p:cNvSpPr txBox="1"/>
          <p:nvPr/>
        </p:nvSpPr>
        <p:spPr>
          <a:xfrm>
            <a:off x="7664651" y="1128772"/>
            <a:ext cx="3030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除了主控芯片 </a:t>
            </a:r>
            <a:r>
              <a:rPr kumimoji="1" lang="en-US" altLang="zh-CN" dirty="0">
                <a:solidFill>
                  <a:schemeClr val="bg1"/>
                </a:solidFill>
              </a:rPr>
              <a:t>ESP32-S3</a:t>
            </a:r>
            <a:r>
              <a:rPr kumimoji="1" lang="zh-CN" altLang="en-US" dirty="0">
                <a:solidFill>
                  <a:schemeClr val="bg1"/>
                </a:solidFill>
              </a:rPr>
              <a:t> 外，我们还为其设计了相应的外围电路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7A28B7B-E949-0B34-D64A-8456775AF5DB}"/>
              </a:ext>
            </a:extLst>
          </p:cNvPr>
          <p:cNvSpPr txBox="1"/>
          <p:nvPr/>
        </p:nvSpPr>
        <p:spPr>
          <a:xfrm>
            <a:off x="7664651" y="2342673"/>
            <a:ext cx="39738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包括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用于接收用户输入的旋转编码器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用于显示</a:t>
            </a:r>
            <a:r>
              <a:rPr kumimoji="1" lang="en-US" altLang="zh-CN" dirty="0">
                <a:solidFill>
                  <a:schemeClr val="bg1"/>
                </a:solidFill>
              </a:rPr>
              <a:t>UI</a:t>
            </a:r>
            <a:r>
              <a:rPr kumimoji="1" lang="zh-CN" altLang="en-US" dirty="0">
                <a:solidFill>
                  <a:schemeClr val="bg1"/>
                </a:solidFill>
              </a:rPr>
              <a:t>界面的</a:t>
            </a:r>
            <a:r>
              <a:rPr kumimoji="1" lang="en-US" altLang="zh-CN" dirty="0">
                <a:solidFill>
                  <a:schemeClr val="bg1"/>
                </a:solidFill>
              </a:rPr>
              <a:t>IPS</a:t>
            </a:r>
            <a:r>
              <a:rPr kumimoji="1" lang="zh-CN" altLang="en-US" dirty="0">
                <a:solidFill>
                  <a:schemeClr val="bg1"/>
                </a:solidFill>
              </a:rPr>
              <a:t>显示屏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用于存取数据的</a:t>
            </a:r>
            <a:r>
              <a:rPr kumimoji="1" lang="en-US" altLang="zh-CN" dirty="0">
                <a:solidFill>
                  <a:schemeClr val="bg1"/>
                </a:solidFill>
              </a:rPr>
              <a:t>SD</a:t>
            </a:r>
            <a:r>
              <a:rPr kumimoji="1" lang="zh-CN" altLang="en-US" dirty="0">
                <a:solidFill>
                  <a:schemeClr val="bg1"/>
                </a:solidFill>
              </a:rPr>
              <a:t>卡读写电路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838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032BBC-0D3A-8897-5349-766010520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F8E41A-9620-967D-D08E-86E710B71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FC4F251-A1D0-C9B1-543E-D95D2C579F5D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7DB377FA-C6BE-CC0E-9D68-B141DF3F08EC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8F46BD-A819-0652-8C5B-6E7FD414A7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rcRect l="536" t="15010" r="55362" b="47557"/>
          <a:stretch/>
        </p:blipFill>
        <p:spPr>
          <a:xfrm>
            <a:off x="272716" y="1128772"/>
            <a:ext cx="7239600" cy="513414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5056A94-10E6-6E18-BE7F-27813A7A856B}"/>
              </a:ext>
            </a:extLst>
          </p:cNvPr>
          <p:cNvSpPr txBox="1"/>
          <p:nvPr/>
        </p:nvSpPr>
        <p:spPr>
          <a:xfrm>
            <a:off x="7664651" y="1128772"/>
            <a:ext cx="30308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除了主控芯片 </a:t>
            </a:r>
            <a:r>
              <a:rPr kumimoji="1" lang="en-US" altLang="zh-CN" dirty="0">
                <a:solidFill>
                  <a:schemeClr val="bg1"/>
                </a:solidFill>
              </a:rPr>
              <a:t>ESP32-S3</a:t>
            </a:r>
            <a:r>
              <a:rPr kumimoji="1" lang="zh-CN" altLang="en-US" dirty="0">
                <a:solidFill>
                  <a:schemeClr val="bg1"/>
                </a:solidFill>
              </a:rPr>
              <a:t> 外，我们还为其设计了相应的外围电路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64D9F7-36CC-2212-C62C-EFCDEE262BA9}"/>
              </a:ext>
            </a:extLst>
          </p:cNvPr>
          <p:cNvSpPr txBox="1"/>
          <p:nvPr/>
        </p:nvSpPr>
        <p:spPr>
          <a:xfrm>
            <a:off x="7664651" y="2342673"/>
            <a:ext cx="397386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包括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用于接收用户输入的旋转编码器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用于显示</a:t>
            </a:r>
            <a:r>
              <a:rPr kumimoji="1" lang="en-US" altLang="zh-CN" dirty="0">
                <a:solidFill>
                  <a:schemeClr val="bg1"/>
                </a:solidFill>
              </a:rPr>
              <a:t>UI</a:t>
            </a:r>
            <a:r>
              <a:rPr kumimoji="1" lang="zh-CN" altLang="en-US" dirty="0">
                <a:solidFill>
                  <a:schemeClr val="bg1"/>
                </a:solidFill>
              </a:rPr>
              <a:t>界面的</a:t>
            </a:r>
            <a:r>
              <a:rPr kumimoji="1" lang="en-US" altLang="zh-CN" dirty="0">
                <a:solidFill>
                  <a:schemeClr val="bg1"/>
                </a:solidFill>
              </a:rPr>
              <a:t>IPS</a:t>
            </a:r>
            <a:r>
              <a:rPr kumimoji="1" lang="zh-CN" altLang="en-US" dirty="0">
                <a:solidFill>
                  <a:schemeClr val="bg1"/>
                </a:solidFill>
              </a:rPr>
              <a:t>显示屏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用于存取数据的</a:t>
            </a:r>
            <a:r>
              <a:rPr kumimoji="1" lang="en-US" altLang="zh-CN" dirty="0">
                <a:solidFill>
                  <a:schemeClr val="bg1"/>
                </a:solidFill>
              </a:rPr>
              <a:t>SD</a:t>
            </a:r>
            <a:r>
              <a:rPr kumimoji="1" lang="zh-CN" altLang="en-US" dirty="0">
                <a:solidFill>
                  <a:schemeClr val="bg1"/>
                </a:solidFill>
              </a:rPr>
              <a:t>卡读写电路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TP-4056</a:t>
            </a:r>
            <a:r>
              <a:rPr kumimoji="1" lang="zh-CN" altLang="en-US" dirty="0">
                <a:solidFill>
                  <a:schemeClr val="bg1"/>
                </a:solidFill>
              </a:rPr>
              <a:t>电池充电管理芯片</a:t>
            </a:r>
          </a:p>
          <a:p>
            <a:pPr marL="342900" indent="-342900">
              <a:buFontTx/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FontTx/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8360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7F9E55-1B67-ACF4-35F6-337F19F92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CCB172-F734-6333-B6A9-FE620EE88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POCKET</a:t>
            </a:r>
            <a:r>
              <a:rPr kumimoji="1" lang="zh-CN" altLang="en-US" sz="3200" b="1" dirty="0"/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5C882B6D-D2B4-B9E1-4CE1-98B09922D056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40C5AA9-DACD-0F7C-68ED-E75CF363E2F0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latin typeface="+mj-ea"/>
                <a:ea typeface="+mj-ea"/>
              </a:rPr>
              <a:t>硬件电路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6E30277-7012-64BF-5511-3BA22F5B0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768" y="1096216"/>
            <a:ext cx="7772400" cy="492358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1B71B1A-0FFC-ADED-2731-2F67066DE38F}"/>
              </a:ext>
            </a:extLst>
          </p:cNvPr>
          <p:cNvSpPr txBox="1"/>
          <p:nvPr/>
        </p:nvSpPr>
        <p:spPr>
          <a:xfrm>
            <a:off x="3868152" y="6107140"/>
            <a:ext cx="4455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/>
              <a:t>绘制</a:t>
            </a:r>
            <a:r>
              <a:rPr kumimoji="1" lang="en-US" altLang="zh-CN" sz="2400" dirty="0"/>
              <a:t>PCB</a:t>
            </a:r>
            <a:r>
              <a:rPr kumimoji="1" lang="zh-CN" altLang="en-US" sz="2400" dirty="0"/>
              <a:t>电路板进行打样生产</a:t>
            </a:r>
          </a:p>
        </p:txBody>
      </p:sp>
    </p:spTree>
    <p:extLst>
      <p:ext uri="{BB962C8B-B14F-4D97-AF65-F5344CB8AC3E}">
        <p14:creationId xmlns:p14="http://schemas.microsoft.com/office/powerpoint/2010/main" val="3183850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0B6F28-878A-F315-41C4-40EDC378F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292628-965C-D969-7275-E228F0D5A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POCKET</a:t>
            </a:r>
            <a:r>
              <a:rPr kumimoji="1" lang="zh-CN" altLang="en-US" sz="3200" b="1" dirty="0"/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8DF3D94F-D759-6400-B9B1-CCF54D364298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768F5588-842E-1089-C2CE-5C6D59F2AF45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latin typeface="+mj-ea"/>
                <a:ea typeface="+mj-ea"/>
              </a:rPr>
              <a:t>硬件电路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3EFC06-6FB6-DCB8-DE01-5033E42EC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23" y="1985866"/>
            <a:ext cx="5210447" cy="3300663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EF49436-E644-B86A-A395-8BEEBA25BD6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11" t="17286" r="15273" b="15016"/>
          <a:stretch/>
        </p:blipFill>
        <p:spPr>
          <a:xfrm>
            <a:off x="6563231" y="1998556"/>
            <a:ext cx="4922915" cy="32752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0252C89-4731-D5A1-5345-0A96DE14C7E6}"/>
              </a:ext>
            </a:extLst>
          </p:cNvPr>
          <p:cNvSpPr txBox="1"/>
          <p:nvPr/>
        </p:nvSpPr>
        <p:spPr>
          <a:xfrm>
            <a:off x="3868152" y="6107140"/>
            <a:ext cx="4455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400" dirty="0"/>
              <a:t>绘制</a:t>
            </a:r>
            <a:r>
              <a:rPr kumimoji="1" lang="en-US" altLang="zh-CN" sz="2400" dirty="0"/>
              <a:t>PCB</a:t>
            </a:r>
            <a:r>
              <a:rPr kumimoji="1" lang="zh-CN" altLang="en-US" sz="2400" dirty="0"/>
              <a:t>电路板进行打样生产</a:t>
            </a:r>
          </a:p>
        </p:txBody>
      </p:sp>
    </p:spTree>
    <p:extLst>
      <p:ext uri="{BB962C8B-B14F-4D97-AF65-F5344CB8AC3E}">
        <p14:creationId xmlns:p14="http://schemas.microsoft.com/office/powerpoint/2010/main" val="3416611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17D6A-E22B-08CC-651B-92BE2C1F1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2DA4E-BF00-5F97-B58B-E37CEBB1B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F0A7DDD-7D7F-0DF9-276E-B9B3C3A83245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69C860D-8398-D66C-2804-676E99766335}"/>
              </a:ext>
            </a:extLst>
          </p:cNvPr>
          <p:cNvSpPr txBox="1"/>
          <p:nvPr/>
        </p:nvSpPr>
        <p:spPr>
          <a:xfrm>
            <a:off x="7158789" y="225753"/>
            <a:ext cx="417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ATOM </a:t>
            </a:r>
            <a:r>
              <a:rPr kumimoji="1" lang="en-US" altLang="zh-CN" sz="2800" b="1" dirty="0">
                <a:solidFill>
                  <a:srgbClr val="417AFF"/>
                </a:solidFill>
                <a:latin typeface="+mj-ea"/>
                <a:ea typeface="+mj-ea"/>
              </a:rPr>
              <a:t>UI </a:t>
            </a:r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软件系统编写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788EDE-C04F-A328-E005-4A7CE2F79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823" y="1071805"/>
            <a:ext cx="9444289" cy="540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9962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47AF3F-23DA-6973-C6B8-3BFAD9554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53A92-589D-928B-9049-43AB1FE73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EF23A02F-E5BC-6135-64D3-999572E884AF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0EB76B3-A82A-AA6C-D88C-F7152E6A4978}"/>
              </a:ext>
            </a:extLst>
          </p:cNvPr>
          <p:cNvSpPr txBox="1"/>
          <p:nvPr/>
        </p:nvSpPr>
        <p:spPr>
          <a:xfrm>
            <a:off x="7158789" y="225753"/>
            <a:ext cx="417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ATOM </a:t>
            </a:r>
            <a:r>
              <a:rPr kumimoji="1" lang="en-US" altLang="zh-CN" sz="2800" b="1" dirty="0">
                <a:solidFill>
                  <a:srgbClr val="417AFF"/>
                </a:solidFill>
                <a:latin typeface="+mj-ea"/>
                <a:ea typeface="+mj-ea"/>
              </a:rPr>
              <a:t>UI </a:t>
            </a:r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硬件驱动部分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F30057A-D08A-8A0F-AE15-E00BE047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79" t="4115" r="29959" b="33282"/>
          <a:stretch/>
        </p:blipFill>
        <p:spPr>
          <a:xfrm>
            <a:off x="1361823" y="1035710"/>
            <a:ext cx="9444289" cy="540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0948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68F71A-884B-3F61-5946-193E6400F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56965-02EA-7AE6-9AB3-964AC7950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47221236-BF03-9EF6-48A6-514F504D960D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C5C9ADD-B013-9B27-F520-A351A780DF62}"/>
              </a:ext>
            </a:extLst>
          </p:cNvPr>
          <p:cNvSpPr txBox="1"/>
          <p:nvPr/>
        </p:nvSpPr>
        <p:spPr>
          <a:xfrm>
            <a:off x="7158789" y="225753"/>
            <a:ext cx="417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ATOM </a:t>
            </a:r>
            <a:r>
              <a:rPr kumimoji="1" lang="en-US" altLang="zh-CN" sz="2800" b="1" dirty="0">
                <a:solidFill>
                  <a:srgbClr val="417AFF"/>
                </a:solidFill>
                <a:latin typeface="+mj-ea"/>
                <a:ea typeface="+mj-ea"/>
              </a:rPr>
              <a:t>UI </a:t>
            </a:r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页面管理部分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CCD0D77-ED1D-7B35-DA09-8576A4C016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912" t="-2967" r="-8374" b="40365"/>
          <a:stretch/>
        </p:blipFill>
        <p:spPr>
          <a:xfrm>
            <a:off x="1361823" y="1035710"/>
            <a:ext cx="9444289" cy="540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9099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71F9F0-5292-5F06-37A8-22C7E5A4D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719C3C-53A9-8BF3-4859-A5A744ACA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FF0D9B4C-84C7-E233-8E04-8A4B86D6BAC5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CB3ED331-1BE6-F954-0D50-90D049C6C889}"/>
              </a:ext>
            </a:extLst>
          </p:cNvPr>
          <p:cNvSpPr txBox="1"/>
          <p:nvPr/>
        </p:nvSpPr>
        <p:spPr>
          <a:xfrm>
            <a:off x="7158789" y="225753"/>
            <a:ext cx="4170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800" b="1" dirty="0">
                <a:solidFill>
                  <a:schemeClr val="bg1"/>
                </a:solidFill>
                <a:latin typeface="+mj-ea"/>
                <a:ea typeface="+mj-ea"/>
              </a:rPr>
              <a:t>ATOM </a:t>
            </a:r>
            <a:r>
              <a:rPr kumimoji="1" lang="en-US" altLang="zh-CN" sz="2800" b="1" dirty="0">
                <a:solidFill>
                  <a:srgbClr val="417AFF"/>
                </a:solidFill>
                <a:latin typeface="+mj-ea"/>
                <a:ea typeface="+mj-ea"/>
              </a:rPr>
              <a:t>UI </a:t>
            </a:r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消息队列部分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F7DACE-1AF4-E5A9-261F-B98E9D3E67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483" t="42865" r="8055" b="-5468"/>
          <a:stretch/>
        </p:blipFill>
        <p:spPr>
          <a:xfrm>
            <a:off x="1361823" y="1035710"/>
            <a:ext cx="9444289" cy="540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657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6340" y="2739390"/>
            <a:ext cx="9799320" cy="1378585"/>
          </a:xfrm>
        </p:spPr>
        <p:txBody>
          <a:bodyPr anchor="ctr" anchorCtr="0">
            <a:normAutofit/>
          </a:bodyPr>
          <a:lstStyle/>
          <a:p>
            <a:r>
              <a:rPr lang="zh-CN" altLang="zh-CN" b="0" dirty="0">
                <a:latin typeface="等线 Light" panose="02010600030101010101" charset="-122"/>
                <a:ea typeface="等线 Light" panose="02010600030101010101" charset="-122"/>
              </a:rPr>
              <a:t>物联网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A0941-35F0-579D-5FE0-35993AE17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88969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9F58E95-F288-BBC5-9FDF-B56368B78AE5}"/>
              </a:ext>
            </a:extLst>
          </p:cNvPr>
          <p:cNvSpPr txBox="1"/>
          <p:nvPr/>
        </p:nvSpPr>
        <p:spPr>
          <a:xfrm>
            <a:off x="3541059" y="3013500"/>
            <a:ext cx="60995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48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4800" b="1" dirty="0"/>
              <a:t> POCKET</a:t>
            </a:r>
            <a:r>
              <a:rPr kumimoji="1" lang="zh-CN" altLang="en-US" sz="4800" b="1" dirty="0">
                <a:solidFill>
                  <a:schemeClr val="bg1"/>
                </a:solidFill>
              </a:rPr>
              <a:t> </a:t>
            </a:r>
            <a:endParaRPr lang="zh-CN" altLang="en-US" sz="48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8F1DC3D-46C0-0CC4-09D8-1970F9D18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263" y="3177030"/>
            <a:ext cx="733313" cy="50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03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C17CF-103D-275E-722A-25C9B334D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8129E97F-2A5B-8E0E-5B44-4F968B78F8D1}"/>
              </a:ext>
            </a:extLst>
          </p:cNvPr>
          <p:cNvSpPr txBox="1"/>
          <p:nvPr/>
        </p:nvSpPr>
        <p:spPr>
          <a:xfrm>
            <a:off x="3046207" y="3013501"/>
            <a:ext cx="60995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4800" b="1" dirty="0"/>
              <a:t>谢谢大家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896444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60425" y="2143760"/>
            <a:ext cx="10470515" cy="2570480"/>
          </a:xfrm>
        </p:spPr>
        <p:txBody>
          <a:bodyPr anchor="ctr" anchorCtr="0"/>
          <a:lstStyle/>
          <a:p>
            <a:pPr>
              <a:lnSpc>
                <a:spcPct val="100000"/>
              </a:lnSpc>
            </a:pPr>
            <a:r>
              <a:rPr lang="zh-CN" altLang="zh-CN" b="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物联网 顾名思义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60425" y="2143760"/>
            <a:ext cx="10470515" cy="2570480"/>
          </a:xfrm>
        </p:spPr>
        <p:txBody>
          <a:bodyPr anchor="ctr" anchorCtr="0"/>
          <a:lstStyle/>
          <a:p>
            <a:pPr>
              <a:lnSpc>
                <a:spcPct val="100000"/>
              </a:lnSpc>
            </a:pPr>
            <a:r>
              <a:rPr lang="zh-CN" altLang="zh-CN" b="0" dirty="0">
                <a:solidFill>
                  <a:schemeClr val="bg1"/>
                </a:solidFill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万物互联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D927A84A-2C25-4C1A-909C-19776449302E}"/>
              </a:ext>
            </a:extLst>
          </p:cNvPr>
          <p:cNvSpPr/>
          <p:nvPr/>
        </p:nvSpPr>
        <p:spPr>
          <a:xfrm>
            <a:off x="876294" y="3734873"/>
            <a:ext cx="10439404" cy="1869249"/>
          </a:xfrm>
          <a:prstGeom prst="roundRect">
            <a:avLst/>
          </a:prstGeom>
          <a:ln w="25400">
            <a:solidFill>
              <a:schemeClr val="tx1">
                <a:alpha val="56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9455215"/>
                      <a:gd name="connsiteY0" fmla="*/ 311548 h 1869249"/>
                      <a:gd name="connsiteX1" fmla="*/ 311548 w 9455215"/>
                      <a:gd name="connsiteY1" fmla="*/ 0 h 1869249"/>
                      <a:gd name="connsiteX2" fmla="*/ 814299 w 9455215"/>
                      <a:gd name="connsiteY2" fmla="*/ 0 h 1869249"/>
                      <a:gd name="connsiteX3" fmla="*/ 1405372 w 9455215"/>
                      <a:gd name="connsiteY3" fmla="*/ 0 h 1869249"/>
                      <a:gd name="connsiteX4" fmla="*/ 2084766 w 9455215"/>
                      <a:gd name="connsiteY4" fmla="*/ 0 h 1869249"/>
                      <a:gd name="connsiteX5" fmla="*/ 2587517 w 9455215"/>
                      <a:gd name="connsiteY5" fmla="*/ 0 h 1869249"/>
                      <a:gd name="connsiteX6" fmla="*/ 3443553 w 9455215"/>
                      <a:gd name="connsiteY6" fmla="*/ 0 h 1869249"/>
                      <a:gd name="connsiteX7" fmla="*/ 4122947 w 9455215"/>
                      <a:gd name="connsiteY7" fmla="*/ 0 h 1869249"/>
                      <a:gd name="connsiteX8" fmla="*/ 4978983 w 9455215"/>
                      <a:gd name="connsiteY8" fmla="*/ 0 h 1869249"/>
                      <a:gd name="connsiteX9" fmla="*/ 5746698 w 9455215"/>
                      <a:gd name="connsiteY9" fmla="*/ 0 h 1869249"/>
                      <a:gd name="connsiteX10" fmla="*/ 6337771 w 9455215"/>
                      <a:gd name="connsiteY10" fmla="*/ 0 h 1869249"/>
                      <a:gd name="connsiteX11" fmla="*/ 7105486 w 9455215"/>
                      <a:gd name="connsiteY11" fmla="*/ 0 h 1869249"/>
                      <a:gd name="connsiteX12" fmla="*/ 7608237 w 9455215"/>
                      <a:gd name="connsiteY12" fmla="*/ 0 h 1869249"/>
                      <a:gd name="connsiteX13" fmla="*/ 8287631 w 9455215"/>
                      <a:gd name="connsiteY13" fmla="*/ 0 h 1869249"/>
                      <a:gd name="connsiteX14" fmla="*/ 9143667 w 9455215"/>
                      <a:gd name="connsiteY14" fmla="*/ 0 h 1869249"/>
                      <a:gd name="connsiteX15" fmla="*/ 9455215 w 9455215"/>
                      <a:gd name="connsiteY15" fmla="*/ 311548 h 1869249"/>
                      <a:gd name="connsiteX16" fmla="*/ 9455215 w 9455215"/>
                      <a:gd name="connsiteY16" fmla="*/ 947086 h 1869249"/>
                      <a:gd name="connsiteX17" fmla="*/ 9455215 w 9455215"/>
                      <a:gd name="connsiteY17" fmla="*/ 1557701 h 1869249"/>
                      <a:gd name="connsiteX18" fmla="*/ 9143667 w 9455215"/>
                      <a:gd name="connsiteY18" fmla="*/ 1869249 h 1869249"/>
                      <a:gd name="connsiteX19" fmla="*/ 8464273 w 9455215"/>
                      <a:gd name="connsiteY19" fmla="*/ 1869249 h 1869249"/>
                      <a:gd name="connsiteX20" fmla="*/ 7608237 w 9455215"/>
                      <a:gd name="connsiteY20" fmla="*/ 1869249 h 1869249"/>
                      <a:gd name="connsiteX21" fmla="*/ 6840522 w 9455215"/>
                      <a:gd name="connsiteY21" fmla="*/ 1869249 h 1869249"/>
                      <a:gd name="connsiteX22" fmla="*/ 5984486 w 9455215"/>
                      <a:gd name="connsiteY22" fmla="*/ 1869249 h 1869249"/>
                      <a:gd name="connsiteX23" fmla="*/ 5216771 w 9455215"/>
                      <a:gd name="connsiteY23" fmla="*/ 1869249 h 1869249"/>
                      <a:gd name="connsiteX24" fmla="*/ 4714020 w 9455215"/>
                      <a:gd name="connsiteY24" fmla="*/ 1869249 h 1869249"/>
                      <a:gd name="connsiteX25" fmla="*/ 3946305 w 9455215"/>
                      <a:gd name="connsiteY25" fmla="*/ 1869249 h 1869249"/>
                      <a:gd name="connsiteX26" fmla="*/ 3355232 w 9455215"/>
                      <a:gd name="connsiteY26" fmla="*/ 1869249 h 1869249"/>
                      <a:gd name="connsiteX27" fmla="*/ 2852481 w 9455215"/>
                      <a:gd name="connsiteY27" fmla="*/ 1869249 h 1869249"/>
                      <a:gd name="connsiteX28" fmla="*/ 2438050 w 9455215"/>
                      <a:gd name="connsiteY28" fmla="*/ 1869249 h 1869249"/>
                      <a:gd name="connsiteX29" fmla="*/ 1935299 w 9455215"/>
                      <a:gd name="connsiteY29" fmla="*/ 1869249 h 1869249"/>
                      <a:gd name="connsiteX30" fmla="*/ 1432548 w 9455215"/>
                      <a:gd name="connsiteY30" fmla="*/ 1869249 h 1869249"/>
                      <a:gd name="connsiteX31" fmla="*/ 311548 w 9455215"/>
                      <a:gd name="connsiteY31" fmla="*/ 1869249 h 1869249"/>
                      <a:gd name="connsiteX32" fmla="*/ 0 w 9455215"/>
                      <a:gd name="connsiteY32" fmla="*/ 1557701 h 1869249"/>
                      <a:gd name="connsiteX33" fmla="*/ 0 w 9455215"/>
                      <a:gd name="connsiteY33" fmla="*/ 972009 h 1869249"/>
                      <a:gd name="connsiteX34" fmla="*/ 0 w 9455215"/>
                      <a:gd name="connsiteY34" fmla="*/ 311548 h 1869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9455215" h="1869249" fill="none" extrusionOk="0">
                        <a:moveTo>
                          <a:pt x="0" y="311548"/>
                        </a:moveTo>
                        <a:cubicBezTo>
                          <a:pt x="36849" y="129732"/>
                          <a:pt x="138544" y="6518"/>
                          <a:pt x="311548" y="0"/>
                        </a:cubicBezTo>
                        <a:cubicBezTo>
                          <a:pt x="475925" y="21574"/>
                          <a:pt x="614374" y="-15217"/>
                          <a:pt x="814299" y="0"/>
                        </a:cubicBezTo>
                        <a:cubicBezTo>
                          <a:pt x="1014224" y="15217"/>
                          <a:pt x="1227064" y="1449"/>
                          <a:pt x="1405372" y="0"/>
                        </a:cubicBezTo>
                        <a:cubicBezTo>
                          <a:pt x="1583680" y="-1449"/>
                          <a:pt x="1901203" y="-22304"/>
                          <a:pt x="2084766" y="0"/>
                        </a:cubicBezTo>
                        <a:cubicBezTo>
                          <a:pt x="2268329" y="22304"/>
                          <a:pt x="2399625" y="21587"/>
                          <a:pt x="2587517" y="0"/>
                        </a:cubicBezTo>
                        <a:cubicBezTo>
                          <a:pt x="2775409" y="-21587"/>
                          <a:pt x="3142630" y="19600"/>
                          <a:pt x="3443553" y="0"/>
                        </a:cubicBezTo>
                        <a:cubicBezTo>
                          <a:pt x="3744476" y="-19600"/>
                          <a:pt x="3914761" y="230"/>
                          <a:pt x="4122947" y="0"/>
                        </a:cubicBezTo>
                        <a:cubicBezTo>
                          <a:pt x="4331133" y="-230"/>
                          <a:pt x="4740628" y="6426"/>
                          <a:pt x="4978983" y="0"/>
                        </a:cubicBezTo>
                        <a:cubicBezTo>
                          <a:pt x="5217338" y="-6426"/>
                          <a:pt x="5387964" y="-9407"/>
                          <a:pt x="5746698" y="0"/>
                        </a:cubicBezTo>
                        <a:cubicBezTo>
                          <a:pt x="6105432" y="9407"/>
                          <a:pt x="6150314" y="22329"/>
                          <a:pt x="6337771" y="0"/>
                        </a:cubicBezTo>
                        <a:cubicBezTo>
                          <a:pt x="6525228" y="-22329"/>
                          <a:pt x="6768575" y="-15570"/>
                          <a:pt x="7105486" y="0"/>
                        </a:cubicBezTo>
                        <a:cubicBezTo>
                          <a:pt x="7442398" y="15570"/>
                          <a:pt x="7386232" y="15122"/>
                          <a:pt x="7608237" y="0"/>
                        </a:cubicBezTo>
                        <a:cubicBezTo>
                          <a:pt x="7830242" y="-15122"/>
                          <a:pt x="8029160" y="28179"/>
                          <a:pt x="8287631" y="0"/>
                        </a:cubicBezTo>
                        <a:cubicBezTo>
                          <a:pt x="8546102" y="-28179"/>
                          <a:pt x="8827992" y="-18396"/>
                          <a:pt x="9143667" y="0"/>
                        </a:cubicBezTo>
                        <a:cubicBezTo>
                          <a:pt x="9338185" y="-34960"/>
                          <a:pt x="9480708" y="119424"/>
                          <a:pt x="9455215" y="311548"/>
                        </a:cubicBezTo>
                        <a:cubicBezTo>
                          <a:pt x="9440300" y="589230"/>
                          <a:pt x="9476157" y="781152"/>
                          <a:pt x="9455215" y="947086"/>
                        </a:cubicBezTo>
                        <a:cubicBezTo>
                          <a:pt x="9434273" y="1113020"/>
                          <a:pt x="9462364" y="1391076"/>
                          <a:pt x="9455215" y="1557701"/>
                        </a:cubicBezTo>
                        <a:cubicBezTo>
                          <a:pt x="9438199" y="1711531"/>
                          <a:pt x="9331242" y="1881740"/>
                          <a:pt x="9143667" y="1869249"/>
                        </a:cubicBezTo>
                        <a:cubicBezTo>
                          <a:pt x="8848202" y="1851462"/>
                          <a:pt x="8684180" y="1859898"/>
                          <a:pt x="8464273" y="1869249"/>
                        </a:cubicBezTo>
                        <a:cubicBezTo>
                          <a:pt x="8244366" y="1878600"/>
                          <a:pt x="7967968" y="1860094"/>
                          <a:pt x="7608237" y="1869249"/>
                        </a:cubicBezTo>
                        <a:cubicBezTo>
                          <a:pt x="7248506" y="1878404"/>
                          <a:pt x="7161457" y="1891138"/>
                          <a:pt x="6840522" y="1869249"/>
                        </a:cubicBezTo>
                        <a:cubicBezTo>
                          <a:pt x="6519587" y="1847360"/>
                          <a:pt x="6320083" y="1827089"/>
                          <a:pt x="5984486" y="1869249"/>
                        </a:cubicBezTo>
                        <a:cubicBezTo>
                          <a:pt x="5648889" y="1911409"/>
                          <a:pt x="5437508" y="1860896"/>
                          <a:pt x="5216771" y="1869249"/>
                        </a:cubicBezTo>
                        <a:cubicBezTo>
                          <a:pt x="4996035" y="1877602"/>
                          <a:pt x="4907986" y="1865565"/>
                          <a:pt x="4714020" y="1869249"/>
                        </a:cubicBezTo>
                        <a:cubicBezTo>
                          <a:pt x="4520054" y="1872933"/>
                          <a:pt x="4199517" y="1907151"/>
                          <a:pt x="3946305" y="1869249"/>
                        </a:cubicBezTo>
                        <a:cubicBezTo>
                          <a:pt x="3693094" y="1831347"/>
                          <a:pt x="3616056" y="1867617"/>
                          <a:pt x="3355232" y="1869249"/>
                        </a:cubicBezTo>
                        <a:cubicBezTo>
                          <a:pt x="3094408" y="1870881"/>
                          <a:pt x="2955810" y="1877752"/>
                          <a:pt x="2852481" y="1869249"/>
                        </a:cubicBezTo>
                        <a:cubicBezTo>
                          <a:pt x="2749152" y="1860746"/>
                          <a:pt x="2596110" y="1867364"/>
                          <a:pt x="2438050" y="1869249"/>
                        </a:cubicBezTo>
                        <a:cubicBezTo>
                          <a:pt x="2279990" y="1871134"/>
                          <a:pt x="2132174" y="1868115"/>
                          <a:pt x="1935299" y="1869249"/>
                        </a:cubicBezTo>
                        <a:cubicBezTo>
                          <a:pt x="1738424" y="1870383"/>
                          <a:pt x="1633854" y="1847863"/>
                          <a:pt x="1432548" y="1869249"/>
                        </a:cubicBezTo>
                        <a:cubicBezTo>
                          <a:pt x="1231242" y="1890635"/>
                          <a:pt x="565768" y="1914364"/>
                          <a:pt x="311548" y="1869249"/>
                        </a:cubicBezTo>
                        <a:cubicBezTo>
                          <a:pt x="130846" y="1855354"/>
                          <a:pt x="-5264" y="1729413"/>
                          <a:pt x="0" y="1557701"/>
                        </a:cubicBezTo>
                        <a:cubicBezTo>
                          <a:pt x="-9412" y="1338421"/>
                          <a:pt x="-17800" y="1117956"/>
                          <a:pt x="0" y="972009"/>
                        </a:cubicBezTo>
                        <a:cubicBezTo>
                          <a:pt x="17800" y="826062"/>
                          <a:pt x="-16810" y="516009"/>
                          <a:pt x="0" y="311548"/>
                        </a:cubicBezTo>
                        <a:close/>
                      </a:path>
                      <a:path w="9455215" h="1869249" stroke="0" extrusionOk="0">
                        <a:moveTo>
                          <a:pt x="0" y="311548"/>
                        </a:moveTo>
                        <a:cubicBezTo>
                          <a:pt x="-23700" y="124866"/>
                          <a:pt x="134858" y="1737"/>
                          <a:pt x="311548" y="0"/>
                        </a:cubicBezTo>
                        <a:cubicBezTo>
                          <a:pt x="502988" y="16534"/>
                          <a:pt x="979098" y="40937"/>
                          <a:pt x="1167584" y="0"/>
                        </a:cubicBezTo>
                        <a:cubicBezTo>
                          <a:pt x="1356070" y="-40937"/>
                          <a:pt x="1576621" y="5543"/>
                          <a:pt x="1758657" y="0"/>
                        </a:cubicBezTo>
                        <a:cubicBezTo>
                          <a:pt x="1940693" y="-5543"/>
                          <a:pt x="2142005" y="11351"/>
                          <a:pt x="2261408" y="0"/>
                        </a:cubicBezTo>
                        <a:cubicBezTo>
                          <a:pt x="2380811" y="-11351"/>
                          <a:pt x="2852116" y="-22025"/>
                          <a:pt x="3029123" y="0"/>
                        </a:cubicBezTo>
                        <a:cubicBezTo>
                          <a:pt x="3206131" y="22025"/>
                          <a:pt x="3456094" y="26967"/>
                          <a:pt x="3620196" y="0"/>
                        </a:cubicBezTo>
                        <a:cubicBezTo>
                          <a:pt x="3784298" y="-26967"/>
                          <a:pt x="4275595" y="27659"/>
                          <a:pt x="4476232" y="0"/>
                        </a:cubicBezTo>
                        <a:cubicBezTo>
                          <a:pt x="4676869" y="-27659"/>
                          <a:pt x="4751742" y="22171"/>
                          <a:pt x="4978983" y="0"/>
                        </a:cubicBezTo>
                        <a:cubicBezTo>
                          <a:pt x="5206224" y="-22171"/>
                          <a:pt x="5643395" y="-24002"/>
                          <a:pt x="5835019" y="0"/>
                        </a:cubicBezTo>
                        <a:cubicBezTo>
                          <a:pt x="6026643" y="24002"/>
                          <a:pt x="6146422" y="-610"/>
                          <a:pt x="6249450" y="0"/>
                        </a:cubicBezTo>
                        <a:cubicBezTo>
                          <a:pt x="6352478" y="610"/>
                          <a:pt x="6700388" y="-12343"/>
                          <a:pt x="6928843" y="0"/>
                        </a:cubicBezTo>
                        <a:cubicBezTo>
                          <a:pt x="7157298" y="12343"/>
                          <a:pt x="7389406" y="32368"/>
                          <a:pt x="7608237" y="0"/>
                        </a:cubicBezTo>
                        <a:cubicBezTo>
                          <a:pt x="7827068" y="-32368"/>
                          <a:pt x="7924594" y="-11358"/>
                          <a:pt x="8199310" y="0"/>
                        </a:cubicBezTo>
                        <a:cubicBezTo>
                          <a:pt x="8474026" y="11358"/>
                          <a:pt x="8853041" y="-8855"/>
                          <a:pt x="9143667" y="0"/>
                        </a:cubicBezTo>
                        <a:cubicBezTo>
                          <a:pt x="9336987" y="-26389"/>
                          <a:pt x="9447934" y="136670"/>
                          <a:pt x="9455215" y="311548"/>
                        </a:cubicBezTo>
                        <a:cubicBezTo>
                          <a:pt x="9485536" y="616009"/>
                          <a:pt x="9472816" y="787585"/>
                          <a:pt x="9455215" y="934625"/>
                        </a:cubicBezTo>
                        <a:cubicBezTo>
                          <a:pt x="9437614" y="1081665"/>
                          <a:pt x="9449505" y="1393203"/>
                          <a:pt x="9455215" y="1557701"/>
                        </a:cubicBezTo>
                        <a:cubicBezTo>
                          <a:pt x="9445395" y="1700222"/>
                          <a:pt x="9351910" y="1861899"/>
                          <a:pt x="9143667" y="1869249"/>
                        </a:cubicBezTo>
                        <a:cubicBezTo>
                          <a:pt x="9024258" y="1889602"/>
                          <a:pt x="8861233" y="1854899"/>
                          <a:pt x="8729237" y="1869249"/>
                        </a:cubicBezTo>
                        <a:cubicBezTo>
                          <a:pt x="8597241" y="1883600"/>
                          <a:pt x="8146386" y="1894773"/>
                          <a:pt x="7873201" y="1869249"/>
                        </a:cubicBezTo>
                        <a:cubicBezTo>
                          <a:pt x="7600016" y="1843725"/>
                          <a:pt x="7365808" y="1891171"/>
                          <a:pt x="7193807" y="1869249"/>
                        </a:cubicBezTo>
                        <a:cubicBezTo>
                          <a:pt x="7021806" y="1847327"/>
                          <a:pt x="6895210" y="1857360"/>
                          <a:pt x="6691055" y="1869249"/>
                        </a:cubicBezTo>
                        <a:cubicBezTo>
                          <a:pt x="6486900" y="1881138"/>
                          <a:pt x="6313413" y="1847200"/>
                          <a:pt x="6011662" y="1869249"/>
                        </a:cubicBezTo>
                        <a:cubicBezTo>
                          <a:pt x="5709911" y="1891298"/>
                          <a:pt x="5733450" y="1860062"/>
                          <a:pt x="5597232" y="1869249"/>
                        </a:cubicBezTo>
                        <a:cubicBezTo>
                          <a:pt x="5461014" y="1878437"/>
                          <a:pt x="5279502" y="1852977"/>
                          <a:pt x="5182801" y="1869249"/>
                        </a:cubicBezTo>
                        <a:cubicBezTo>
                          <a:pt x="5086100" y="1885521"/>
                          <a:pt x="4780820" y="1849227"/>
                          <a:pt x="4503408" y="1869249"/>
                        </a:cubicBezTo>
                        <a:cubicBezTo>
                          <a:pt x="4225996" y="1889271"/>
                          <a:pt x="4191264" y="1888854"/>
                          <a:pt x="4000656" y="1869249"/>
                        </a:cubicBezTo>
                        <a:cubicBezTo>
                          <a:pt x="3810048" y="1849644"/>
                          <a:pt x="3593854" y="1902387"/>
                          <a:pt x="3232941" y="1869249"/>
                        </a:cubicBezTo>
                        <a:cubicBezTo>
                          <a:pt x="2872029" y="1836111"/>
                          <a:pt x="2933411" y="1853786"/>
                          <a:pt x="2730190" y="1869249"/>
                        </a:cubicBezTo>
                        <a:cubicBezTo>
                          <a:pt x="2526969" y="1884712"/>
                          <a:pt x="2202509" y="1869857"/>
                          <a:pt x="1962475" y="1869249"/>
                        </a:cubicBezTo>
                        <a:cubicBezTo>
                          <a:pt x="1722441" y="1868641"/>
                          <a:pt x="1753279" y="1854163"/>
                          <a:pt x="1548045" y="1869249"/>
                        </a:cubicBezTo>
                        <a:cubicBezTo>
                          <a:pt x="1342811" y="1884336"/>
                          <a:pt x="690667" y="1928769"/>
                          <a:pt x="311548" y="1869249"/>
                        </a:cubicBezTo>
                        <a:cubicBezTo>
                          <a:pt x="150962" y="1879891"/>
                          <a:pt x="12664" y="1722192"/>
                          <a:pt x="0" y="1557701"/>
                        </a:cubicBezTo>
                        <a:cubicBezTo>
                          <a:pt x="12390" y="1316016"/>
                          <a:pt x="5196" y="1185897"/>
                          <a:pt x="0" y="934625"/>
                        </a:cubicBezTo>
                        <a:cubicBezTo>
                          <a:pt x="-5196" y="683353"/>
                          <a:pt x="29434" y="559829"/>
                          <a:pt x="0" y="311548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iconfont-11265-5328302">
            <a:extLst>
              <a:ext uri="{FF2B5EF4-FFF2-40B4-BE49-F238E27FC236}">
                <a16:creationId xmlns:a16="http://schemas.microsoft.com/office/drawing/2014/main" id="{19051BB7-C214-4547-84F4-82A599324F56}"/>
              </a:ext>
            </a:extLst>
          </p:cNvPr>
          <p:cNvSpPr/>
          <p:nvPr/>
        </p:nvSpPr>
        <p:spPr>
          <a:xfrm>
            <a:off x="5791154" y="2688340"/>
            <a:ext cx="609685" cy="359143"/>
          </a:xfrm>
          <a:custGeom>
            <a:avLst/>
            <a:gdLst>
              <a:gd name="T0" fmla="*/ 4669 w 9332"/>
              <a:gd name="T1" fmla="*/ 5492 h 5497"/>
              <a:gd name="T2" fmla="*/ 4432 w 9332"/>
              <a:gd name="T3" fmla="*/ 5383 h 5497"/>
              <a:gd name="T4" fmla="*/ 131 w 9332"/>
              <a:gd name="T5" fmla="*/ 590 h 5497"/>
              <a:gd name="T6" fmla="*/ 141 w 9332"/>
              <a:gd name="T7" fmla="*/ 124 h 5497"/>
              <a:gd name="T8" fmla="*/ 605 w 9332"/>
              <a:gd name="T9" fmla="*/ 161 h 5497"/>
              <a:gd name="T10" fmla="*/ 4669 w 9332"/>
              <a:gd name="T11" fmla="*/ 4692 h 5497"/>
              <a:gd name="T12" fmla="*/ 8752 w 9332"/>
              <a:gd name="T13" fmla="*/ 154 h 5497"/>
              <a:gd name="T14" fmla="*/ 9191 w 9332"/>
              <a:gd name="T15" fmla="*/ 146 h 5497"/>
              <a:gd name="T16" fmla="*/ 9226 w 9332"/>
              <a:gd name="T17" fmla="*/ 583 h 5497"/>
              <a:gd name="T18" fmla="*/ 4925 w 9332"/>
              <a:gd name="T19" fmla="*/ 5390 h 5497"/>
              <a:gd name="T20" fmla="*/ 4669 w 9332"/>
              <a:gd name="T21" fmla="*/ 5492 h 5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332" h="5497">
                <a:moveTo>
                  <a:pt x="4669" y="5492"/>
                </a:moveTo>
                <a:cubicBezTo>
                  <a:pt x="4578" y="5490"/>
                  <a:pt x="4493" y="5451"/>
                  <a:pt x="4432" y="5383"/>
                </a:cubicBezTo>
                <a:lnTo>
                  <a:pt x="131" y="590"/>
                </a:lnTo>
                <a:cubicBezTo>
                  <a:pt x="0" y="461"/>
                  <a:pt x="4" y="248"/>
                  <a:pt x="141" y="124"/>
                </a:cubicBezTo>
                <a:cubicBezTo>
                  <a:pt x="277" y="0"/>
                  <a:pt x="490" y="17"/>
                  <a:pt x="605" y="161"/>
                </a:cubicBezTo>
                <a:lnTo>
                  <a:pt x="4669" y="4692"/>
                </a:lnTo>
                <a:lnTo>
                  <a:pt x="8752" y="154"/>
                </a:lnTo>
                <a:cubicBezTo>
                  <a:pt x="8873" y="36"/>
                  <a:pt x="9066" y="32"/>
                  <a:pt x="9191" y="146"/>
                </a:cubicBezTo>
                <a:cubicBezTo>
                  <a:pt x="9317" y="259"/>
                  <a:pt x="9332" y="451"/>
                  <a:pt x="9226" y="583"/>
                </a:cubicBezTo>
                <a:lnTo>
                  <a:pt x="4925" y="5390"/>
                </a:lnTo>
                <a:cubicBezTo>
                  <a:pt x="4859" y="5460"/>
                  <a:pt x="4765" y="5497"/>
                  <a:pt x="4669" y="549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61996" y="3429000"/>
            <a:ext cx="10668000" cy="2390140"/>
          </a:xfrm>
        </p:spPr>
        <p:txBody>
          <a:bodyPr anchor="ctr" anchorCtr="0">
            <a:normAutofit/>
          </a:bodyPr>
          <a:lstStyle/>
          <a:p>
            <a:r>
              <a:rPr lang="zh-CN" altLang="en-US" sz="4400" b="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我们可以监控房间实时温度数据、</a:t>
            </a:r>
            <a:r>
              <a:rPr lang="zh-CN" altLang="en-US" sz="44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远程控制智能家具、获取</a:t>
            </a:r>
            <a:r>
              <a:rPr lang="zh-CN" altLang="en-US" sz="4400" b="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外界信息</a:t>
            </a:r>
            <a:r>
              <a:rPr lang="en-US" altLang="zh-CN" sz="44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</a:rPr>
              <a:t>...</a:t>
            </a:r>
            <a:endParaRPr lang="zh-CN" altLang="en-US" sz="4400" b="0" dirty="0">
              <a:latin typeface="等线 Light" panose="02010600030101010101" charset="-122"/>
              <a:ea typeface="等线 Light" panose="02010600030101010101" charset="-122"/>
              <a:cs typeface="等线 Light" panose="02010600030101010101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3DA4BB3-181E-495A-A1FD-054734C55A69}"/>
              </a:ext>
            </a:extLst>
          </p:cNvPr>
          <p:cNvSpPr txBox="1"/>
          <p:nvPr/>
        </p:nvSpPr>
        <p:spPr>
          <a:xfrm>
            <a:off x="2462783" y="1253878"/>
            <a:ext cx="7266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等线 Light" panose="02010600030101010101" pitchFamily="2" charset="-122"/>
                <a:ea typeface="等线 Light" panose="02010600030101010101" pitchFamily="2" charset="-122"/>
                <a:cs typeface="等线 Light" panose="02010600030101010101" charset="-122"/>
              </a:rPr>
              <a:t>通过连接 </a:t>
            </a:r>
            <a:r>
              <a:rPr lang="zh-CN" altLang="en-US" sz="4800" dirty="0">
                <a:solidFill>
                  <a:srgbClr val="417AFF"/>
                </a:solidFill>
                <a:latin typeface="等线 Light" panose="02010600030101010101" pitchFamily="2" charset="-122"/>
                <a:ea typeface="等线 Light" panose="02010600030101010101" pitchFamily="2" charset="-122"/>
                <a:cs typeface="等线 Light" panose="02010600030101010101" charset="-122"/>
              </a:rPr>
              <a:t>物联网</a:t>
            </a:r>
            <a:endParaRPr lang="zh-CN" altLang="en-US" sz="4800" dirty="0">
              <a:solidFill>
                <a:srgbClr val="417AFF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646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9825" y="2875598"/>
            <a:ext cx="9912350" cy="110680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660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将这些信息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39821" y="5660986"/>
            <a:ext cx="9912350" cy="82994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zh-CN" altLang="en-US" sz="4800" dirty="0">
                <a:latin typeface="等线 Light" panose="02010600030101010101" charset="-122"/>
                <a:ea typeface="等线 Light" panose="02010600030101010101" charset="-122"/>
                <a:cs typeface="等线 Light" panose="02010600030101010101" charset="-122"/>
                <a:sym typeface="+mn-ea"/>
              </a:rPr>
              <a:t>摆在桌面上！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01BECCF5-00FB-4490-878C-538972BF326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053644" y="2087765"/>
              <a:ext cx="6084701" cy="312208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084701" cy="3122086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55208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6" d="1000000"/>
                    <am3d:preTrans dx="4756991" dy="-4271847" dz="-1352376"/>
                    <am3d:scale>
                      <am3d:sx n="1000000" d="1000000"/>
                      <am3d:sy n="1000000" d="1000000"/>
                      <am3d:sz n="1000000" d="1000000"/>
                    </am3d:scale>
                    <am3d:rot ax="3000000" ay="2" az="1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66750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01BECCF5-00FB-4490-878C-538972BF32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53644" y="2087765"/>
                <a:ext cx="6084701" cy="3122086"/>
              </a:xfrm>
              <a:prstGeom prst="rect">
                <a:avLst/>
              </a:prstGeom>
              <a:effectLst/>
            </p:spPr>
          </p:pic>
        </mc:Fallback>
      </mc:AlternateContent>
      <p:sp>
        <p:nvSpPr>
          <p:cNvPr id="5" name="文本框 4">
            <a:extLst>
              <a:ext uri="{FF2B5EF4-FFF2-40B4-BE49-F238E27FC236}">
                <a16:creationId xmlns:a16="http://schemas.microsoft.com/office/drawing/2014/main" id="{5A914829-118A-459A-9E3A-F054D8236978}"/>
              </a:ext>
            </a:extLst>
          </p:cNvPr>
          <p:cNvSpPr txBox="1"/>
          <p:nvPr/>
        </p:nvSpPr>
        <p:spPr>
          <a:xfrm>
            <a:off x="704629" y="-884914"/>
            <a:ext cx="79789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417AFF"/>
                </a:solidFill>
                <a:latin typeface="等线 Light" panose="02010600030101010101" pitchFamily="2" charset="-122"/>
                <a:ea typeface="等线 Light" panose="02010600030101010101" pitchFamily="2" charset="-122"/>
                <a:cs typeface="Arial" panose="020B0604020202020204" pitchFamily="34" charset="0"/>
              </a:rPr>
              <a:t>ATOM</a:t>
            </a:r>
            <a:r>
              <a:rPr lang="en-US" altLang="zh-CN" sz="4000" dirty="0">
                <a:latin typeface="等线 Light" panose="02010600030101010101" pitchFamily="2" charset="-122"/>
                <a:ea typeface="等线 Light" panose="02010600030101010101" pitchFamily="2" charset="-122"/>
                <a:cs typeface="Arial" panose="020B0604020202020204" pitchFamily="34" charset="0"/>
              </a:rPr>
              <a:t> POCKET </a:t>
            </a:r>
            <a:r>
              <a:rPr lang="zh-CN" altLang="en-US" sz="4000" dirty="0">
                <a:latin typeface="等线 Light" panose="02010600030101010101" pitchFamily="2" charset="-122"/>
                <a:ea typeface="等线 Light" panose="02010600030101010101" pitchFamily="2" charset="-122"/>
                <a:cs typeface="Arial" panose="020B0604020202020204" pitchFamily="34" charset="0"/>
              </a:rPr>
              <a:t>物联网移动终端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E638683-E8C5-4890-94ED-F17B2754511E}"/>
              </a:ext>
            </a:extLst>
          </p:cNvPr>
          <p:cNvCxnSpPr/>
          <p:nvPr/>
        </p:nvCxnSpPr>
        <p:spPr>
          <a:xfrm>
            <a:off x="517280" y="-147227"/>
            <a:ext cx="1115743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0"/>
                                          </p:val>
                                        </p:tav>
                                        <p:tav tm="3330">
                                          <p:val>
                                            <p:fltVal val="-39.8698"/>
                                          </p:val>
                                        </p:tav>
                                        <p:tav tm="6660">
                                          <p:val>
                                            <p:fltVal val="-39.4913"/>
                                          </p:val>
                                        </p:tav>
                                        <p:tav tm="9990">
                                          <p:val>
                                            <p:fltVal val="-38.8821"/>
                                          </p:val>
                                        </p:tav>
                                        <p:tav tm="13320">
                                          <p:val>
                                            <p:fltVal val="-38.0599"/>
                                          </p:val>
                                        </p:tav>
                                        <p:tav tm="16650">
                                          <p:val>
                                            <p:fltVal val="-37.0425"/>
                                          </p:val>
                                        </p:tav>
                                        <p:tav tm="19970">
                                          <p:val>
                                            <p:fltVal val="-35.8515"/>
                                          </p:val>
                                        </p:tav>
                                        <p:tav tm="23290">
                                          <p:val>
                                            <p:fltVal val="-34.5015"/>
                                          </p:val>
                                        </p:tav>
                                        <p:tav tm="26620">
                                          <p:val>
                                            <p:fltVal val="-33.0055"/>
                                          </p:val>
                                        </p:tav>
                                        <p:tav tm="29950">
                                          <p:val>
                                            <p:fltVal val="-31.3851"/>
                                          </p:val>
                                        </p:tav>
                                        <p:tav tm="33280">
                                          <p:val>
                                            <p:fltVal val="-29.658"/>
                                          </p:val>
                                        </p:tav>
                                        <p:tav tm="36610">
                                          <p:val>
                                            <p:fltVal val="-27.8419"/>
                                          </p:val>
                                        </p:tav>
                                        <p:tav tm="39940">
                                          <p:val>
                                            <p:fltVal val="-25.9545"/>
                                          </p:val>
                                        </p:tav>
                                        <p:tav tm="43270">
                                          <p:val>
                                            <p:fltVal val="-24.0136"/>
                                          </p:val>
                                        </p:tav>
                                        <p:tav tm="46600">
                                          <p:val>
                                            <p:fltVal val="-22.0368"/>
                                          </p:val>
                                        </p:tav>
                                        <p:tav tm="49930">
                                          <p:val>
                                            <p:fltVal val="-20.0419"/>
                                          </p:val>
                                        </p:tav>
                                        <p:tav tm="53250">
                                          <p:val>
                                            <p:fltVal val="-18.0527"/>
                                          </p:val>
                                        </p:tav>
                                        <p:tav tm="56580">
                                          <p:val>
                                            <p:fltVal val="-16.0747"/>
                                          </p:val>
                                        </p:tav>
                                        <p:tav tm="59900">
                                          <p:val>
                                            <p:fltVal val="-14.1376"/>
                                          </p:val>
                                        </p:tav>
                                        <p:tav tm="63220">
                                          <p:val>
                                            <p:fltVal val="-12.2528"/>
                                          </p:val>
                                        </p:tav>
                                        <p:tav tm="66540">
                                          <p:val>
                                            <p:fltVal val="-10.4379"/>
                                          </p:val>
                                        </p:tav>
                                        <p:tav tm="69870">
                                          <p:val>
                                            <p:fltVal val="-8.7056"/>
                                          </p:val>
                                        </p:tav>
                                        <p:tav tm="73190">
                                          <p:val>
                                            <p:fltVal val="-7.0836"/>
                                          </p:val>
                                        </p:tav>
                                        <p:tav tm="76510">
                                          <p:val>
                                            <p:fltVal val="-5.5844"/>
                                          </p:val>
                                        </p:tav>
                                        <p:tav tm="79830">
                                          <p:val>
                                            <p:fltVal val="-4.2254"/>
                                          </p:val>
                                        </p:tav>
                                        <p:tav tm="83160">
                                          <p:val>
                                            <p:fltVal val="-3.0209"/>
                                          </p:val>
                                        </p:tav>
                                        <p:tav tm="86480">
                                          <p:val>
                                            <p:fltVal val="-1.9957"/>
                                          </p:val>
                                        </p:tav>
                                        <p:tav tm="89800">
                                          <p:val>
                                            <p:fltVal val="-1.1635"/>
                                          </p:val>
                                        </p:tav>
                                        <p:tav tm="93120">
                                          <p:val>
                                            <p:fltVal val="-0.5419"/>
                                          </p:val>
                                        </p:tav>
                                        <p:tav tm="96450">
                                          <p:val>
                                            <p:fltVal val="-0.1476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animMotion origin="layout" path="M 0.00351 0.01736 L 0.00065 0.145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" y="641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22222E-6 L 0 0.1581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E19A5D-2DD8-26A9-2A5F-ED077423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A04E6F0-4BFD-4C2A-D667-E2A4D895DBA2}"/>
              </a:ext>
            </a:extLst>
          </p:cNvPr>
          <p:cNvSpPr txBox="1"/>
          <p:nvPr/>
        </p:nvSpPr>
        <p:spPr>
          <a:xfrm>
            <a:off x="5296614" y="2230358"/>
            <a:ext cx="60331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ESP32-S3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是一款低功耗的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MCU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系统级芯片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SoC)</a:t>
            </a:r>
            <a:r>
              <a:rPr lang="zh-CN" altLang="e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，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支持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2.4 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GHz </a:t>
            </a:r>
            <a:r>
              <a:rPr lang="en" altLang="zh-CN" sz="2400" dirty="0">
                <a:solidFill>
                  <a:srgbClr val="417AFF"/>
                </a:solidFill>
                <a:effectLst/>
                <a:latin typeface="Helvetica Neue" panose="02000503000000020004" pitchFamily="2" charset="0"/>
              </a:rPr>
              <a:t>Wi-Fi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和</a:t>
            </a:r>
            <a:r>
              <a:rPr lang="zh-CN" altLang="en-US" sz="2400" dirty="0">
                <a:solidFill>
                  <a:srgbClr val="417AFF"/>
                </a:solidFill>
                <a:effectLst/>
                <a:latin typeface="Helvetica Neue" panose="02000503000000020004" pitchFamily="2" charset="0"/>
              </a:rPr>
              <a:t>低功耗蓝牙</a:t>
            </a:r>
            <a:r>
              <a:rPr lang="en-US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Bluetooth® LE)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无线通信。</a:t>
            </a:r>
            <a:endParaRPr lang="en-US" altLang="zh-CN" sz="2400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pPr algn="ctr"/>
            <a:endParaRPr lang="en-US" altLang="zh-CN" sz="2400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芯片集成了高性能的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Xtensa® 32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位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LX7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双核处理器、超低功耗协处理器、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Wi-Fi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基带、蓝牙基带、</a:t>
            </a:r>
            <a:r>
              <a:rPr lang="en" altLang="zh-CN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RF 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模块</a:t>
            </a:r>
            <a:r>
              <a:rPr lang="zh-CN" altLang="en-US" sz="2400" dirty="0">
                <a:solidFill>
                  <a:schemeClr val="bg1"/>
                </a:solidFill>
                <a:effectLst/>
                <a:latin typeface="PingFang SC"/>
              </a:rPr>
              <a:t>以及外设。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72BBBE-E4FF-6697-4A8D-DD8BE141A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991" y="2230358"/>
            <a:ext cx="1917700" cy="2032000"/>
          </a:xfrm>
          <a:prstGeom prst="rect">
            <a:avLst/>
          </a:prstGeom>
        </p:spPr>
      </p:pic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80713751-383B-5D91-FA59-1077E47190D4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60A119B4-6AB8-4B2B-6F6C-775E814D0F9A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主控芯片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E27853C-7BF6-B389-E42B-53B497CB842B}"/>
              </a:ext>
            </a:extLst>
          </p:cNvPr>
          <p:cNvSpPr txBox="1"/>
          <p:nvPr/>
        </p:nvSpPr>
        <p:spPr>
          <a:xfrm>
            <a:off x="741469" y="4530570"/>
            <a:ext cx="3689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solidFill>
                  <a:schemeClr val="bg1"/>
                </a:solidFill>
              </a:rPr>
              <a:t>ESP32-S3-WROOM-1U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538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20E4A9-1270-CA01-12DF-BEDA4CFC9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9E50B7-09D3-74D9-771C-D818D7231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01675"/>
          </a:xfrm>
        </p:spPr>
        <p:txBody>
          <a:bodyPr>
            <a:normAutofit/>
          </a:bodyPr>
          <a:lstStyle/>
          <a:p>
            <a:r>
              <a:rPr kumimoji="1" lang="en-US" altLang="zh-CN" sz="3200" b="1" dirty="0">
                <a:solidFill>
                  <a:srgbClr val="417AFF"/>
                </a:solidFill>
              </a:rPr>
              <a:t>ATOM</a:t>
            </a:r>
            <a:r>
              <a:rPr kumimoji="1" lang="en-US" altLang="zh-CN" sz="3200" b="1" dirty="0"/>
              <a:t> </a:t>
            </a:r>
            <a:r>
              <a:rPr kumimoji="1" lang="en-US" altLang="zh-CN" sz="3200" b="1" dirty="0">
                <a:solidFill>
                  <a:schemeClr val="bg1"/>
                </a:solidFill>
              </a:rPr>
              <a:t>POCKET</a:t>
            </a:r>
            <a:r>
              <a:rPr kumimoji="1" lang="zh-CN" altLang="en-US" sz="3200" b="1" dirty="0">
                <a:solidFill>
                  <a:schemeClr val="bg1"/>
                </a:solidFill>
              </a:rPr>
              <a:t> 系统架构</a:t>
            </a:r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E6E649BB-0696-DD4D-384F-B465A623738C}"/>
              </a:ext>
            </a:extLst>
          </p:cNvPr>
          <p:cNvCxnSpPr/>
          <p:nvPr/>
        </p:nvCxnSpPr>
        <p:spPr>
          <a:xfrm>
            <a:off x="838200" y="838200"/>
            <a:ext cx="104915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A7BCF19C-CA5E-477E-49CA-0DECD84142C7}"/>
              </a:ext>
            </a:extLst>
          </p:cNvPr>
          <p:cNvSpPr txBox="1"/>
          <p:nvPr/>
        </p:nvSpPr>
        <p:spPr>
          <a:xfrm>
            <a:off x="9180095" y="225753"/>
            <a:ext cx="214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2800" b="1" dirty="0">
                <a:solidFill>
                  <a:schemeClr val="bg1"/>
                </a:solidFill>
                <a:latin typeface="+mj-ea"/>
                <a:ea typeface="+mj-ea"/>
              </a:rPr>
              <a:t>硬件电路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7167071-DE64-CC92-5FEC-112F52456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475" y="1039546"/>
            <a:ext cx="7238895" cy="513414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5F5125F-12C6-41E3-6988-E6CC112C7646}"/>
              </a:ext>
            </a:extLst>
          </p:cNvPr>
          <p:cNvSpPr txBox="1"/>
          <p:nvPr/>
        </p:nvSpPr>
        <p:spPr>
          <a:xfrm>
            <a:off x="2652629" y="6262915"/>
            <a:ext cx="6886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除了主控芯片 </a:t>
            </a:r>
            <a:r>
              <a:rPr kumimoji="1" lang="en-US" altLang="zh-CN" dirty="0">
                <a:solidFill>
                  <a:schemeClr val="bg1"/>
                </a:solidFill>
              </a:rPr>
              <a:t>ESP32-S3</a:t>
            </a:r>
            <a:r>
              <a:rPr kumimoji="1" lang="zh-CN" altLang="en-US" dirty="0">
                <a:solidFill>
                  <a:schemeClr val="bg1"/>
                </a:solidFill>
              </a:rPr>
              <a:t> 外，我们还为其设计了相应的外围电路</a:t>
            </a:r>
          </a:p>
        </p:txBody>
      </p:sp>
    </p:spTree>
    <p:extLst>
      <p:ext uri="{BB962C8B-B14F-4D97-AF65-F5344CB8AC3E}">
        <p14:creationId xmlns:p14="http://schemas.microsoft.com/office/powerpoint/2010/main" val="3919168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  <p:tag name="ISLIDE.ICON" val="#177907;#394239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120</TotalTime>
  <Words>381</Words>
  <Application>Microsoft Macintosh PowerPoint</Application>
  <PresentationFormat>宽屏</PresentationFormat>
  <Paragraphs>67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等线 Light</vt:lpstr>
      <vt:lpstr>SimHei</vt:lpstr>
      <vt:lpstr>PingFang SC</vt:lpstr>
      <vt:lpstr>Arial</vt:lpstr>
      <vt:lpstr>Calibri</vt:lpstr>
      <vt:lpstr>Calibri Light</vt:lpstr>
      <vt:lpstr>Helvetica Neue</vt:lpstr>
      <vt:lpstr>Office 主题​​</vt:lpstr>
      <vt:lpstr>物联网在移动终端的应用</vt:lpstr>
      <vt:lpstr>物联网</vt:lpstr>
      <vt:lpstr>物联网 顾名思义</vt:lpstr>
      <vt:lpstr>万物互联</vt:lpstr>
      <vt:lpstr>我们可以监控房间实时温度数据、远程控制智能家具、获取外界信息...</vt:lpstr>
      <vt:lpstr>PowerPoint 演示文稿</vt:lpstr>
      <vt:lpstr>PowerPoint 演示文稿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ATOM POCKET 系统架构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梓涵 田</dc:creator>
  <cp:lastModifiedBy>梓涵 田</cp:lastModifiedBy>
  <cp:revision>8</cp:revision>
  <dcterms:created xsi:type="dcterms:W3CDTF">2024-12-04T05:20:36Z</dcterms:created>
  <dcterms:modified xsi:type="dcterms:W3CDTF">2024-12-04T07:23:43Z</dcterms:modified>
</cp:coreProperties>
</file>

<file path=docProps/thumbnail.jpeg>
</file>